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media1.mp4" ContentType="video/unknown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Type a quote here.”"/>
          <p:cNvSpPr txBox="1"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/>
          <p:nvPr>
            <p:ph type="pic" idx="13"/>
          </p:nvPr>
        </p:nvSpPr>
        <p:spPr>
          <a:xfrm>
            <a:off x="-177800" y="0"/>
            <a:ext cx="133731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Image"/>
          <p:cNvSpPr/>
          <p:nvPr>
            <p:ph type="pic" idx="13"/>
          </p:nvPr>
        </p:nvSpPr>
        <p:spPr>
          <a:xfrm>
            <a:off x="0" y="-25400"/>
            <a:ext cx="13004800" cy="77253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Image"/>
          <p:cNvSpPr/>
          <p:nvPr>
            <p:ph type="pic" idx="13"/>
          </p:nvPr>
        </p:nvSpPr>
        <p:spPr>
          <a:xfrm>
            <a:off x="4775200" y="0"/>
            <a:ext cx="15392400" cy="976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Image"/>
          <p:cNvSpPr/>
          <p:nvPr>
            <p:ph type="pic" idx="13"/>
          </p:nvPr>
        </p:nvSpPr>
        <p:spPr>
          <a:xfrm>
            <a:off x="6477000" y="-152400"/>
            <a:ext cx="66548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Image"/>
          <p:cNvSpPr/>
          <p:nvPr>
            <p:ph type="pic" sz="half" idx="13"/>
          </p:nvPr>
        </p:nvSpPr>
        <p:spPr>
          <a:xfrm>
            <a:off x="9168011" y="4584788"/>
            <a:ext cx="6506665" cy="4343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9182100" y="-101600"/>
            <a:ext cx="3365500" cy="500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idx="15"/>
          </p:nvPr>
        </p:nvSpPr>
        <p:spPr>
          <a:xfrm>
            <a:off x="-800100" y="469900"/>
            <a:ext cx="11049000" cy="8053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hythm Disturbances on the Preoperative Electrocardiogram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Rhythm Disturbances on the Preoperative Electrocardiogram </a:t>
            </a:r>
          </a:p>
          <a:p>
            <a:pPr/>
            <a:r>
              <a:t>- Ch 31</a:t>
            </a:r>
          </a:p>
        </p:txBody>
      </p:sp>
      <p:sp>
        <p:nvSpPr>
          <p:cNvPr id="128" name="Miller 2020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Miller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nus bradycardia (heart rate &lt; 40 bpm) + symptoms…"/>
          <p:cNvSpPr txBox="1"/>
          <p:nvPr/>
        </p:nvSpPr>
        <p:spPr>
          <a:xfrm>
            <a:off x="192736" y="3343862"/>
            <a:ext cx="12619328" cy="513174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Sinus bradycardia (heart rate &lt; 40 bpm) + symptoms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Sinus node dysfunction + history of unexplained syncope 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Chronic HR &lt; 40 bpm in an awake in minimally symptomatic patient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Asymptomatic Mobitz II second-degree AV block + narrow QRS interval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Bifascicular/trifascicular block + syncope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First-degree AV block + very long PR interval → AV dissociation/hemodynamic compromise</a:t>
            </a:r>
          </a:p>
        </p:txBody>
      </p:sp>
      <p:sp>
        <p:nvSpPr>
          <p:cNvPr id="156" name="Class II Indications: Permanent pacing may be indicated but there is conflicting evidence and/or divergence of opinion"/>
          <p:cNvSpPr txBox="1"/>
          <p:nvPr/>
        </p:nvSpPr>
        <p:spPr>
          <a:xfrm>
            <a:off x="173265" y="1428269"/>
            <a:ext cx="12658269" cy="90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/>
            </a:pPr>
            <a:r>
              <a:rPr b="1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II Indications:</a:t>
            </a:r>
            <a:r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Permanent pacing may be indicated but there is conflicting evidence and/or divergence of opinion</a:t>
            </a:r>
          </a:p>
        </p:txBody>
      </p:sp>
      <p:sp>
        <p:nvSpPr>
          <p:cNvPr id="157" name="Indications for perioperative pacemaker placement:"/>
          <p:cNvSpPr txBox="1"/>
          <p:nvPr/>
        </p:nvSpPr>
        <p:spPr>
          <a:xfrm>
            <a:off x="1418793" y="590830"/>
            <a:ext cx="10167214" cy="647140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Indications for perioperative pacemaker placement: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n general, pacemaker placement is required for symptomatic bradycardia/conduction delays that lead to syncope or presyncope.…"/>
          <p:cNvSpPr txBox="1"/>
          <p:nvPr/>
        </p:nvSpPr>
        <p:spPr>
          <a:xfrm>
            <a:off x="168473" y="185795"/>
            <a:ext cx="12667854" cy="457294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general, pacemaker placement is required for symptomatic bradycardia/conduction delays that lead to syncope or presyncope.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Conduction disease below the AV node → less stable → likely benefits from permanent pacemaker placement: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normal or minimally prolonged PR interval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Mobitz type II block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QRS complex abnormalities (BBB/fascicular block)</a:t>
            </a:r>
          </a:p>
        </p:txBody>
      </p:sp>
      <p:pic>
        <p:nvPicPr>
          <p:cNvPr id="160" name="15dc574b803353ab1bf9be501fc46417.jpg" descr="15dc574b803353ab1bf9be501fc46417.jpg"/>
          <p:cNvPicPr>
            <a:picLocks noChangeAspect="1"/>
          </p:cNvPicPr>
          <p:nvPr/>
        </p:nvPicPr>
        <p:blipFill>
          <a:blip r:embed="rId2">
            <a:extLst/>
          </a:blip>
          <a:srcRect l="0" t="14272" r="0" b="9795"/>
          <a:stretch>
            <a:fillRect/>
          </a:stretch>
        </p:blipFill>
        <p:spPr>
          <a:xfrm>
            <a:off x="2516232" y="4920638"/>
            <a:ext cx="7972257" cy="45855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BBs:…"/>
          <p:cNvSpPr txBox="1"/>
          <p:nvPr/>
        </p:nvSpPr>
        <p:spPr>
          <a:xfrm>
            <a:off x="369671" y="836364"/>
            <a:ext cx="9369858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BBBs: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complete/incomplete- RBBB/LBBB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normal variants in some individuals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age-related fibrosis in the conduction system</a:t>
            </a:r>
          </a:p>
        </p:txBody>
      </p:sp>
      <p:sp>
        <p:nvSpPr>
          <p:cNvPr id="163" name="LBBB:…"/>
          <p:cNvSpPr txBox="1"/>
          <p:nvPr/>
        </p:nvSpPr>
        <p:spPr>
          <a:xfrm>
            <a:off x="361475" y="4501207"/>
            <a:ext cx="6253583" cy="344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LBBB: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structural heart disease: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hypertensive heart disease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IHD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cardiomyopathies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valvular heart disease</a:t>
            </a:r>
          </a:p>
        </p:txBody>
      </p:sp>
      <p:pic>
        <p:nvPicPr>
          <p:cNvPr id="164" name="1200px-Left_bundle_branch_block_ECG_characteristics.svg.png" descr="1200px-Left_bundle_branch_block_ECG_characteristics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1556" y="4545457"/>
            <a:ext cx="6317955" cy="399610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BBB:…"/>
          <p:cNvSpPr txBox="1"/>
          <p:nvPr/>
        </p:nvSpPr>
        <p:spPr>
          <a:xfrm>
            <a:off x="199120" y="525495"/>
            <a:ext cx="12606560" cy="700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RBBB: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⬆︎ right ventricular pressures: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pulmonary hypertension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cor-pulmonale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pulmonary embolism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prior radiation exposure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myocarditis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structural heart disease: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IHD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cardiomyopathies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valvular heart disease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congenital heart disease</a:t>
            </a:r>
          </a:p>
        </p:txBody>
      </p:sp>
      <p:pic>
        <p:nvPicPr>
          <p:cNvPr id="167" name="300px-Right_bundle_branch_block_ECG_characteristics.svg.png" descr="300px-Right_bundle_branch_block_ECG_characteristics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2501" y="2327969"/>
            <a:ext cx="7401616" cy="468769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168" name="The presence of a BBB is not itself an indicator of increased perioperative cardiovas- cular risk."/>
          <p:cNvSpPr txBox="1"/>
          <p:nvPr/>
        </p:nvSpPr>
        <p:spPr>
          <a:xfrm>
            <a:off x="516508" y="8143097"/>
            <a:ext cx="11971783" cy="12059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The presence of a BBB is not itself an indicator of increased perioperative cardiovas- cular risk.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ent onset/new diagnosis of BBB → more extensive evaluation for undiagnosed cardiovascular disease:…"/>
          <p:cNvSpPr txBox="1"/>
          <p:nvPr/>
        </p:nvSpPr>
        <p:spPr>
          <a:xfrm>
            <a:off x="233560" y="264674"/>
            <a:ext cx="12537679" cy="6108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Recent onset/new diagnosis of BBB → more extensive evaluation for undiagnosed cardiovascular disease: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LBBB: ⬆︎ risks of (in the nonoperative setting):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incident cardiovascular disease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cardiovascular mortality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mortality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RBBB: ⬆︎ risks of mortality in: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suspected IHD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known IHD</a:t>
            </a:r>
          </a:p>
          <a:p>
            <a:pPr lvl="2" marL="1371600" indent="-457200" algn="l">
              <a:buSzPct val="75000"/>
              <a:buFont typeface="Helvetica Neue"/>
              <a:buChar char="•"/>
            </a:pPr>
            <a:r>
              <a:t>heart failure</a:t>
            </a:r>
          </a:p>
        </p:txBody>
      </p:sp>
      <p:sp>
        <p:nvSpPr>
          <p:cNvPr id="171" name="No significant pulmonary disease, IHD, structural heart disease, or Brugada syndrome→ no further preoperative evaluation"/>
          <p:cNvSpPr txBox="1"/>
          <p:nvPr/>
        </p:nvSpPr>
        <p:spPr>
          <a:xfrm>
            <a:off x="5050168" y="4798012"/>
            <a:ext cx="7726032" cy="2325043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 significant pulmonary disease, IHD, structural heart disease, or Brugada syndrome→ no further preoperative evaluation</a:t>
            </a:r>
          </a:p>
        </p:txBody>
      </p:sp>
      <p:sp>
        <p:nvSpPr>
          <p:cNvPr id="172" name="known/suspected pulmonary disease (pulmonary hypertension) → severe respiratory or vascular compromise ⇒ pulmonary evaluation/echocardiography in intermediate/high-risk surgery"/>
          <p:cNvSpPr txBox="1"/>
          <p:nvPr/>
        </p:nvSpPr>
        <p:spPr>
          <a:xfrm>
            <a:off x="233560" y="7255742"/>
            <a:ext cx="12537679" cy="1981582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known/suspected pulmonary disease (pulmonary hypertension) → severe respiratory or vascular compromise ⇒ pulmonary evaluation/echocardiography in intermediate/high-risk surgery</a:t>
            </a:r>
          </a:p>
        </p:txBody>
      </p:sp>
      <p:pic>
        <p:nvPicPr>
          <p:cNvPr id="17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04553">
            <a:off x="7089700" y="4206098"/>
            <a:ext cx="2024013" cy="457905"/>
          </a:xfrm>
          <a:prstGeom prst="rect">
            <a:avLst/>
          </a:prstGeom>
        </p:spPr>
      </p:pic>
      <p:pic>
        <p:nvPicPr>
          <p:cNvPr id="17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58126" y="6585515"/>
            <a:ext cx="747465" cy="457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trial fibrillation - wildpixel.jpg" descr="atrial fibrillation - wildpixel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9708" t="0" r="29708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179" name="Atrial Fibril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Atrial Fibrillation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variable irregular ventricular response + absence of regular/organized atrial activity"/>
          <p:cNvSpPr txBox="1"/>
          <p:nvPr/>
        </p:nvSpPr>
        <p:spPr>
          <a:xfrm>
            <a:off x="389451" y="768630"/>
            <a:ext cx="12225898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457200" algn="l">
              <a:buSzPct val="75000"/>
              <a:buFont typeface="Helvetica Neue"/>
              <a:buChar char="•"/>
            </a:lvl1pPr>
          </a:lstStyle>
          <a:p>
            <a:pPr/>
            <a:r>
              <a:t>variable irregular ventricular response + absence of regular/organized atrial activity</a:t>
            </a:r>
          </a:p>
        </p:txBody>
      </p:sp>
      <p:sp>
        <p:nvSpPr>
          <p:cNvPr id="182" name="paroxysmal: terminates spontaneously/with intervention within 7 days of onset…"/>
          <p:cNvSpPr txBox="1"/>
          <p:nvPr/>
        </p:nvSpPr>
        <p:spPr>
          <a:xfrm>
            <a:off x="306801" y="5489375"/>
            <a:ext cx="12391197" cy="3448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paroxysmal</a:t>
            </a:r>
            <a:r>
              <a:t>: terminates spontaneously/with intervention within 7 days of onset</a:t>
            </a:r>
          </a:p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persistent</a:t>
            </a:r>
            <a:r>
              <a:t>: fails to self-terminate within 7 days</a:t>
            </a:r>
          </a:p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long-standing persistent</a:t>
            </a:r>
            <a:r>
              <a:t>: lasts more than 12 months</a:t>
            </a:r>
          </a:p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permanent persistent:</a:t>
            </a:r>
            <a:r>
              <a:t> a joint decision- patient and clinician- no longer pursue a rhythm control strategy</a:t>
            </a:r>
          </a:p>
        </p:txBody>
      </p:sp>
      <p:pic>
        <p:nvPicPr>
          <p:cNvPr id="183" name="afibrhythm.jpg" descr="afibrhythm.jpg"/>
          <p:cNvPicPr>
            <a:picLocks noChangeAspect="1"/>
          </p:cNvPicPr>
          <p:nvPr/>
        </p:nvPicPr>
        <p:blipFill>
          <a:blip r:embed="rId2">
            <a:extLst/>
          </a:blip>
          <a:srcRect l="3583" t="18862" r="2854" b="18862"/>
          <a:stretch>
            <a:fillRect/>
          </a:stretch>
        </p:blipFill>
        <p:spPr>
          <a:xfrm>
            <a:off x="282376" y="2679459"/>
            <a:ext cx="12440049" cy="210504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yperthyroidism…"/>
          <p:cNvSpPr txBox="1"/>
          <p:nvPr/>
        </p:nvSpPr>
        <p:spPr>
          <a:xfrm>
            <a:off x="6788094" y="7810515"/>
            <a:ext cx="6100345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hyperthyroidism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recent surgery (especially cardiac/thoracic surgery)</a:t>
            </a:r>
          </a:p>
        </p:txBody>
      </p:sp>
      <p:sp>
        <p:nvSpPr>
          <p:cNvPr id="186" name="etiology"/>
          <p:cNvSpPr txBox="1"/>
          <p:nvPr/>
        </p:nvSpPr>
        <p:spPr>
          <a:xfrm>
            <a:off x="5623661" y="370697"/>
            <a:ext cx="1757478" cy="647139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etiology </a:t>
            </a:r>
          </a:p>
        </p:txBody>
      </p:sp>
      <p:sp>
        <p:nvSpPr>
          <p:cNvPr id="187" name="No structural heart disease (previously “lone atrial fibrillation”)"/>
          <p:cNvSpPr txBox="1"/>
          <p:nvPr/>
        </p:nvSpPr>
        <p:spPr>
          <a:xfrm>
            <a:off x="174354" y="887164"/>
            <a:ext cx="4378671" cy="1764739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 structural heart disease (previously “lone atrial fibrillation”)</a:t>
            </a:r>
          </a:p>
        </p:txBody>
      </p:sp>
      <p:sp>
        <p:nvSpPr>
          <p:cNvPr id="188" name="underlying disorders"/>
          <p:cNvSpPr txBox="1"/>
          <p:nvPr/>
        </p:nvSpPr>
        <p:spPr>
          <a:xfrm>
            <a:off x="8561612" y="1092746"/>
            <a:ext cx="4077310" cy="647139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underlying disorders</a:t>
            </a:r>
          </a:p>
        </p:txBody>
      </p:sp>
      <p:sp>
        <p:nvSpPr>
          <p:cNvPr id="189" name="high-income countries"/>
          <p:cNvSpPr txBox="1"/>
          <p:nvPr/>
        </p:nvSpPr>
        <p:spPr>
          <a:xfrm>
            <a:off x="7189986" y="2481129"/>
            <a:ext cx="4483762" cy="6471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high-income countries</a:t>
            </a:r>
          </a:p>
        </p:txBody>
      </p:sp>
      <p:sp>
        <p:nvSpPr>
          <p:cNvPr id="190" name="hypertension…"/>
          <p:cNvSpPr txBox="1"/>
          <p:nvPr/>
        </p:nvSpPr>
        <p:spPr>
          <a:xfrm>
            <a:off x="7719093" y="3129779"/>
            <a:ext cx="5051147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hypertension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ischemic heart disease</a:t>
            </a:r>
          </a:p>
        </p:txBody>
      </p:sp>
      <p:sp>
        <p:nvSpPr>
          <p:cNvPr id="191" name="low/middle-income countries"/>
          <p:cNvSpPr txBox="1"/>
          <p:nvPr/>
        </p:nvSpPr>
        <p:spPr>
          <a:xfrm>
            <a:off x="7273523" y="4591561"/>
            <a:ext cx="4892422" cy="1205940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low/middle-income countries</a:t>
            </a:r>
          </a:p>
        </p:txBody>
      </p:sp>
      <p:sp>
        <p:nvSpPr>
          <p:cNvPr id="192" name="rheumatic heart disease"/>
          <p:cNvSpPr txBox="1"/>
          <p:nvPr/>
        </p:nvSpPr>
        <p:spPr>
          <a:xfrm>
            <a:off x="7608908" y="5979853"/>
            <a:ext cx="5271517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>
              <a:buSzPct val="75000"/>
              <a:buFont typeface="Helvetica Neue"/>
              <a:buChar char="•"/>
            </a:lvl1pPr>
          </a:lstStyle>
          <a:p>
            <a:pPr/>
            <a:r>
              <a:t>rheumatic heart disease</a:t>
            </a:r>
          </a:p>
        </p:txBody>
      </p:sp>
      <p:sp>
        <p:nvSpPr>
          <p:cNvPr id="193" name="Others"/>
          <p:cNvSpPr txBox="1"/>
          <p:nvPr/>
        </p:nvSpPr>
        <p:spPr>
          <a:xfrm>
            <a:off x="342849" y="3556793"/>
            <a:ext cx="1435151" cy="6471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Others</a:t>
            </a:r>
          </a:p>
        </p:txBody>
      </p:sp>
      <p:sp>
        <p:nvSpPr>
          <p:cNvPr id="194" name="valvular heart disease…"/>
          <p:cNvSpPr txBox="1"/>
          <p:nvPr/>
        </p:nvSpPr>
        <p:spPr>
          <a:xfrm>
            <a:off x="279916" y="4160556"/>
            <a:ext cx="6305246" cy="455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valvular heart disease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heart failure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hypertrophic cardiomyopathy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congenital heart disease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obesity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diabetes mellitus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CKD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increased age</a:t>
            </a:r>
          </a:p>
        </p:txBody>
      </p:sp>
      <p:sp>
        <p:nvSpPr>
          <p:cNvPr id="195" name="Potentially reversible acute triggers"/>
          <p:cNvSpPr txBox="1"/>
          <p:nvPr/>
        </p:nvSpPr>
        <p:spPr>
          <a:xfrm>
            <a:off x="7273523" y="6690812"/>
            <a:ext cx="4892422" cy="12059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Potentially reversible acute triggers</a:t>
            </a:r>
          </a:p>
        </p:txBody>
      </p:sp>
      <p:cxnSp>
        <p:nvCxnSpPr>
          <p:cNvPr id="196" name="Connection Line"/>
          <p:cNvCxnSpPr>
            <a:stCxn id="187" idx="0"/>
            <a:endCxn id="186" idx="0"/>
          </p:cNvCxnSpPr>
          <p:nvPr/>
        </p:nvCxnSpPr>
        <p:spPr>
          <a:xfrm flipV="1">
            <a:off x="2363689" y="694266"/>
            <a:ext cx="4138712" cy="1075268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197" name="Connection Line"/>
          <p:cNvCxnSpPr>
            <a:stCxn id="186" idx="0"/>
            <a:endCxn id="188" idx="0"/>
          </p:cNvCxnSpPr>
          <p:nvPr/>
        </p:nvCxnSpPr>
        <p:spPr>
          <a:xfrm>
            <a:off x="6502400" y="694266"/>
            <a:ext cx="4097867" cy="722050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tailEnd type="triangle"/>
          </a:ln>
        </p:spPr>
      </p:cxnSp>
      <p:sp>
        <p:nvSpPr>
          <p:cNvPr id="198" name="Line"/>
          <p:cNvSpPr/>
          <p:nvPr/>
        </p:nvSpPr>
        <p:spPr>
          <a:xfrm>
            <a:off x="10600266" y="1789394"/>
            <a:ext cx="1" cy="1084541"/>
          </a:xfrm>
          <a:prstGeom prst="line">
            <a:avLst/>
          </a:prstGeom>
          <a:ln w="12700">
            <a:solidFill>
              <a:srgbClr val="ABABA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/>
          </a:p>
        </p:txBody>
      </p:sp>
      <p:cxnSp>
        <p:nvCxnSpPr>
          <p:cNvPr id="199" name="Connection Line"/>
          <p:cNvCxnSpPr>
            <a:stCxn id="191" idx="0"/>
            <a:endCxn id="188" idx="0"/>
          </p:cNvCxnSpPr>
          <p:nvPr/>
        </p:nvCxnSpPr>
        <p:spPr>
          <a:xfrm flipV="1">
            <a:off x="9719733" y="1416315"/>
            <a:ext cx="880534" cy="3778217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n nonoperative setting:…"/>
          <p:cNvSpPr txBox="1"/>
          <p:nvPr/>
        </p:nvSpPr>
        <p:spPr>
          <a:xfrm>
            <a:off x="590659" y="4366260"/>
            <a:ext cx="7656782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In nonoperative setting: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ventricular rate control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restore sinus rhythm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prevention of systemic embolization</a:t>
            </a:r>
          </a:p>
        </p:txBody>
      </p:sp>
      <p:sp>
        <p:nvSpPr>
          <p:cNvPr id="202" name="Strategies that focused on heart rate control versus rhythm control → similar effects (stroke/death)"/>
          <p:cNvSpPr txBox="1"/>
          <p:nvPr/>
        </p:nvSpPr>
        <p:spPr>
          <a:xfrm>
            <a:off x="601776" y="7152497"/>
            <a:ext cx="11801248" cy="1207442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Strategies that focused on heart rate control versus rhythm control → similar effects (stroke/death)</a:t>
            </a:r>
          </a:p>
        </p:txBody>
      </p:sp>
      <p:pic>
        <p:nvPicPr>
          <p:cNvPr id="203" name="N1111b-2.jpg" descr="N1111b-2.jpg"/>
          <p:cNvPicPr>
            <a:picLocks noChangeAspect="1"/>
          </p:cNvPicPr>
          <p:nvPr/>
        </p:nvPicPr>
        <p:blipFill>
          <a:blip r:embed="rId2">
            <a:extLst/>
          </a:blip>
          <a:srcRect l="44382" t="19162" r="0" b="27818"/>
          <a:stretch>
            <a:fillRect/>
          </a:stretch>
        </p:blipFill>
        <p:spPr>
          <a:xfrm>
            <a:off x="7698158" y="620580"/>
            <a:ext cx="4790289" cy="23234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204" name="⬆︎ risk for:…"/>
          <p:cNvSpPr txBox="1"/>
          <p:nvPr/>
        </p:nvSpPr>
        <p:spPr>
          <a:xfrm>
            <a:off x="607592" y="940361"/>
            <a:ext cx="6996845" cy="3097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⬆︎ risk for: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death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heart failure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thromboembolic events (stroke)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hospitalization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ow-risk (0 points: 0.2% annualized stroke rate)…"/>
          <p:cNvSpPr txBox="1"/>
          <p:nvPr/>
        </p:nvSpPr>
        <p:spPr>
          <a:xfrm>
            <a:off x="87511" y="3542955"/>
            <a:ext cx="6442670" cy="3446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low-risk</a:t>
            </a:r>
            <a:r>
              <a:t> (0 points: 0.2% annualized stroke rate)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intermediate-risk</a:t>
            </a:r>
            <a:r>
              <a:t> (1 point: 0.6% annualized stroke rate)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high- risk</a:t>
            </a:r>
            <a:r>
              <a:t> (≥2 points: &gt;2.2% annualized stroke rate)</a:t>
            </a:r>
          </a:p>
        </p:txBody>
      </p:sp>
      <p:pic>
        <p:nvPicPr>
          <p:cNvPr id="207" name="Screen Shot 2020-03-24 at 22.09.36.png" descr="Screen Shot 2020-03-24 at 22.09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1786" y="2703776"/>
            <a:ext cx="6442671" cy="6107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208" name="The CHA2DS2- VASc score → long- term systematic embolization risk:"/>
          <p:cNvSpPr txBox="1"/>
          <p:nvPr/>
        </p:nvSpPr>
        <p:spPr>
          <a:xfrm>
            <a:off x="1212468" y="988012"/>
            <a:ext cx="10579864" cy="1207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The CHA2DS2- VASc score → long- term systematic embolization risk: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ostponement of elective surgery:…"/>
          <p:cNvSpPr txBox="1"/>
          <p:nvPr/>
        </p:nvSpPr>
        <p:spPr>
          <a:xfrm>
            <a:off x="443993" y="4646364"/>
            <a:ext cx="12116815" cy="344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postponement of elective surgery: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Uncontrolled AF (symptoms/hemodynamic compromise)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high-risk ventricular tachyarrhythmias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Rapid AF (&gt;100/min)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symptomatic bradycardia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high-grade heart block (third-degree heart block)</a:t>
            </a:r>
          </a:p>
        </p:txBody>
      </p:sp>
      <p:sp>
        <p:nvSpPr>
          <p:cNvPr id="131" name="common during the perioperative period…"/>
          <p:cNvSpPr txBox="1"/>
          <p:nvPr/>
        </p:nvSpPr>
        <p:spPr>
          <a:xfrm>
            <a:off x="443993" y="1574609"/>
            <a:ext cx="12116815" cy="2540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common during the perioperative period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Supravent/vent arrhythmias →⬆︎ perioperative risk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arrhythmias themselves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cardiopulmonary disease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ACC/ AHA guidelines:…"/>
          <p:cNvSpPr txBox="1"/>
          <p:nvPr/>
        </p:nvSpPr>
        <p:spPr>
          <a:xfrm>
            <a:off x="552856" y="400582"/>
            <a:ext cx="11899088" cy="292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ACC/ AHA guidelines: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long-term oral anticoagulation: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nonvalvular atrial fibrillation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CHA2DS2-VASc scores ≧2 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omitting anticoagulation in CHA2DS2-VASc scores = zero</a:t>
            </a:r>
          </a:p>
        </p:txBody>
      </p:sp>
      <p:pic>
        <p:nvPicPr>
          <p:cNvPr id="211" name="AHA-ACC.jpg" descr="AHA-AC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3662" y="455653"/>
            <a:ext cx="3853695" cy="213497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Best treatment for CHA2DS2-VASc scores of 1???…"/>
          <p:cNvSpPr txBox="1"/>
          <p:nvPr/>
        </p:nvSpPr>
        <p:spPr>
          <a:xfrm>
            <a:off x="578197" y="3892079"/>
            <a:ext cx="10489540" cy="288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Best treatment for CHA2DS2-VASc scores of 1???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ACC/AHA guidelines→ all reasonable approaches: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oral anticoagulant therapy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aspirin therapy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omitting anticoagulation</a:t>
            </a:r>
          </a:p>
        </p:txBody>
      </p:sp>
      <p:sp>
        <p:nvSpPr>
          <p:cNvPr id="213" name="For nonvalvular AF:…"/>
          <p:cNvSpPr txBox="1"/>
          <p:nvPr/>
        </p:nvSpPr>
        <p:spPr>
          <a:xfrm>
            <a:off x="573887" y="7223802"/>
            <a:ext cx="11056926" cy="1766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For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nonvalvular</a:t>
            </a:r>
            <a:r>
              <a:t> AF: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vitamin K antagonist (warfarin)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DOAC (dabigatran, rivaroxaban, edoxaban, apixaban)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he preoperative evaluation:…"/>
          <p:cNvSpPr txBox="1"/>
          <p:nvPr/>
        </p:nvSpPr>
        <p:spPr>
          <a:xfrm>
            <a:off x="329041" y="220226"/>
            <a:ext cx="9564625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The preoperative evaluation: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underlying conditions (ischemic heart disease)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complications (heart failure, stroke)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rate/rhythm control strategies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anticoagulation strategies</a:t>
            </a:r>
          </a:p>
        </p:txBody>
      </p:sp>
      <p:sp>
        <p:nvSpPr>
          <p:cNvPr id="216" name="rapid ventricular rates → rate control"/>
          <p:cNvSpPr txBox="1"/>
          <p:nvPr/>
        </p:nvSpPr>
        <p:spPr>
          <a:xfrm>
            <a:off x="262968" y="3552241"/>
            <a:ext cx="7279539" cy="64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rapid ventricular rates → rate control</a:t>
            </a:r>
          </a:p>
        </p:txBody>
      </p:sp>
      <p:sp>
        <p:nvSpPr>
          <p:cNvPr id="217" name="AF + slow ventricular rate without rate-controlling medications → sick sinus syndrome→ previous episodes of syncope/presyncope?"/>
          <p:cNvSpPr txBox="1"/>
          <p:nvPr/>
        </p:nvSpPr>
        <p:spPr>
          <a:xfrm>
            <a:off x="5749854" y="5017835"/>
            <a:ext cx="7141889" cy="232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AF + slow ventricular rate without rate-controlling medications → sick sinus syndrome→ previous episodes of syncope/presyncope?</a:t>
            </a:r>
          </a:p>
        </p:txBody>
      </p:sp>
      <p:sp>
        <p:nvSpPr>
          <p:cNvPr id="218" name="long-term β-adrenergic blockers, digoxin, calcium channel blockers, or antiarrhythmic medications should be continued."/>
          <p:cNvSpPr txBox="1"/>
          <p:nvPr/>
        </p:nvSpPr>
        <p:spPr>
          <a:xfrm>
            <a:off x="538607" y="8065770"/>
            <a:ext cx="12232387" cy="1405281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long-term β-adrenergic blockers, digoxin, calcium channel blockers, or antiarrhythmic medications should be continued. </a:t>
            </a:r>
            <a:endParaRPr sz="1200"/>
          </a:p>
        </p:txBody>
      </p:sp>
      <p:pic>
        <p:nvPicPr>
          <p:cNvPr id="219" name="Brady-tachy_syndrome_AV-junctional_rhythm.png" descr="Brady-tachy_syndrome_AV-junctional_rhythm.png"/>
          <p:cNvPicPr>
            <a:picLocks noChangeAspect="1"/>
          </p:cNvPicPr>
          <p:nvPr/>
        </p:nvPicPr>
        <p:blipFill>
          <a:blip r:embed="rId2">
            <a:extLst/>
          </a:blip>
          <a:srcRect l="1998" t="14887" r="11007" b="3934"/>
          <a:stretch>
            <a:fillRect/>
          </a:stretch>
        </p:blipFill>
        <p:spPr>
          <a:xfrm>
            <a:off x="296307" y="4541618"/>
            <a:ext cx="5270832" cy="327894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220" name="Figure-7-WPW.jpg" descr="Figure-7-WPW.jpg"/>
          <p:cNvPicPr>
            <a:picLocks noChangeAspect="1"/>
          </p:cNvPicPr>
          <p:nvPr/>
        </p:nvPicPr>
        <p:blipFill>
          <a:blip r:embed="rId3">
            <a:extLst/>
          </a:blip>
          <a:srcRect l="1618" t="2719" r="2922" b="0"/>
          <a:stretch>
            <a:fillRect/>
          </a:stretch>
        </p:blipFill>
        <p:spPr>
          <a:xfrm>
            <a:off x="7634898" y="2150393"/>
            <a:ext cx="5162719" cy="256231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he critical component for preoperative planning → management of long-term anticoagulants- ideally + treating physician + surgeon"/>
          <p:cNvSpPr txBox="1"/>
          <p:nvPr/>
        </p:nvSpPr>
        <p:spPr>
          <a:xfrm>
            <a:off x="301150" y="539279"/>
            <a:ext cx="12402500" cy="1766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The critical component for preoperative planning → management of long-term anticoagulants- ideally + treating physician + surgeon</a:t>
            </a:r>
          </a:p>
        </p:txBody>
      </p:sp>
      <p:sp>
        <p:nvSpPr>
          <p:cNvPr id="223" name="whether temporary preoperative discontinuation is needed…"/>
          <p:cNvSpPr txBox="1"/>
          <p:nvPr/>
        </p:nvSpPr>
        <p:spPr>
          <a:xfrm>
            <a:off x="375276" y="3190473"/>
            <a:ext cx="11996014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whether temporary preoperative discontinuation is needed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when oral anticoagulants should be discontinued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whether bridging therapy with LMWH is required</a:t>
            </a:r>
          </a:p>
        </p:txBody>
      </p:sp>
      <p:sp>
        <p:nvSpPr>
          <p:cNvPr id="224" name="Continue vitamin K antagonist therapy if:…"/>
          <p:cNvSpPr txBox="1"/>
          <p:nvPr/>
        </p:nvSpPr>
        <p:spPr>
          <a:xfrm>
            <a:off x="126565" y="6119564"/>
            <a:ext cx="12751670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Continue vitamin K antagonist therapy if: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 patient-related risk factors for bleeding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Procedures without important bleeding risk (dental extraction, simple cutaneous procedures, pacemaker insertion)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Otherwise → temporarily discontinue anticoagulant medications before surgery"/>
          <p:cNvSpPr txBox="1"/>
          <p:nvPr/>
        </p:nvSpPr>
        <p:spPr>
          <a:xfrm>
            <a:off x="182992" y="649345"/>
            <a:ext cx="12638816" cy="1207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Otherwise → temporarily discontinue anticoagulant medications before surgery</a:t>
            </a:r>
          </a:p>
        </p:txBody>
      </p:sp>
      <p:sp>
        <p:nvSpPr>
          <p:cNvPr id="227" name="vitamin K antagonists → stopped 5 days before surgery"/>
          <p:cNvSpPr txBox="1"/>
          <p:nvPr/>
        </p:nvSpPr>
        <p:spPr>
          <a:xfrm>
            <a:off x="217025" y="2311493"/>
            <a:ext cx="11055097" cy="648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vitamin K antagonists → stopped 5 days before surgery</a:t>
            </a:r>
          </a:p>
        </p:txBody>
      </p:sp>
      <p:sp>
        <p:nvSpPr>
          <p:cNvPr id="228" name="longer discontinuation period for initial INR &gt; 3.0…"/>
          <p:cNvSpPr txBox="1"/>
          <p:nvPr/>
        </p:nvSpPr>
        <p:spPr>
          <a:xfrm>
            <a:off x="276250" y="3554540"/>
            <a:ext cx="12452300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longer discontinuation period for initial INR &gt; 3.0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INR should be rechecked within 24 hours before surgery + low dose oral vitamin K for any INR &gt; 1.5</a:t>
            </a:r>
          </a:p>
        </p:txBody>
      </p:sp>
      <p:sp>
        <p:nvSpPr>
          <p:cNvPr id="229" name="Timing of preoperative discontinuation of DOACs:…"/>
          <p:cNvSpPr txBox="1"/>
          <p:nvPr/>
        </p:nvSpPr>
        <p:spPr>
          <a:xfrm>
            <a:off x="359045" y="5913683"/>
            <a:ext cx="11055096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Timing of preoperative discontinuation of DOACs: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specific drug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procedural bleeding risk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renal function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planned use of neuraxial anesthesia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20-03-24 at 23.14.10.png" descr="Screen Shot 2020-03-24 at 23.14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22" y="1094651"/>
            <a:ext cx="6376266" cy="756429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232" name="Screen Shot 2020-03-24 at 23.35.23.png" descr="Screen Shot 2020-03-24 at 23.35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9411" y="2285614"/>
            <a:ext cx="6242402" cy="518237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ounded Rectangle"/>
          <p:cNvSpPr/>
          <p:nvPr/>
        </p:nvSpPr>
        <p:spPr>
          <a:xfrm>
            <a:off x="143933" y="7124696"/>
            <a:ext cx="12716934" cy="1575712"/>
          </a:xfrm>
          <a:prstGeom prst="roundRect">
            <a:avLst>
              <a:gd name="adj" fmla="val 12090"/>
            </a:avLst>
          </a:prstGeom>
          <a:gradFill>
            <a:gsLst>
              <a:gs pos="0">
                <a:schemeClr val="accent6">
                  <a:hueOff val="-10521704"/>
                  <a:satOff val="-11099"/>
                  <a:lumOff val="-7127"/>
                </a:schemeClr>
              </a:gs>
              <a:gs pos="100000">
                <a:schemeClr val="accent6">
                  <a:hueOff val="-15321704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Rounded Rectangle"/>
          <p:cNvSpPr/>
          <p:nvPr/>
        </p:nvSpPr>
        <p:spPr>
          <a:xfrm>
            <a:off x="143933" y="5275621"/>
            <a:ext cx="12716934" cy="1502905"/>
          </a:xfrm>
          <a:prstGeom prst="roundRect">
            <a:avLst>
              <a:gd name="adj" fmla="val 12675"/>
            </a:avLst>
          </a:prstGeom>
          <a:gradFill>
            <a:gsLst>
              <a:gs pos="0">
                <a:schemeClr val="accent6">
                  <a:hueOff val="-10521704"/>
                  <a:satOff val="-11099"/>
                  <a:lumOff val="-7127"/>
                </a:schemeClr>
              </a:gs>
              <a:gs pos="100000">
                <a:schemeClr val="accent6">
                  <a:hueOff val="-15321704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Rounded Rectangle"/>
          <p:cNvSpPr/>
          <p:nvPr/>
        </p:nvSpPr>
        <p:spPr>
          <a:xfrm>
            <a:off x="143933" y="3659450"/>
            <a:ext cx="12716934" cy="12700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6">
                  <a:hueOff val="-10521704"/>
                  <a:satOff val="-11099"/>
                  <a:lumOff val="-7127"/>
                </a:schemeClr>
              </a:gs>
              <a:gs pos="100000">
                <a:schemeClr val="accent6">
                  <a:hueOff val="-15321704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7" name="Nonvalvular AF → no bridging therapy if anticoagulant therapy is temporarily discontinued before surgery…"/>
          <p:cNvSpPr txBox="1"/>
          <p:nvPr/>
        </p:nvSpPr>
        <p:spPr>
          <a:xfrm>
            <a:off x="207298" y="222607"/>
            <a:ext cx="12716934" cy="3100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Nonvalvular AF → no bridging therapy if anticoagulant therapy is temporarily discontinued before surgery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Bridging therapy → ⬆︎ risks of major bleeding: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DOACs: not needed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vitamin K antagonist therapy:</a:t>
            </a:r>
          </a:p>
        </p:txBody>
      </p:sp>
      <p:sp>
        <p:nvSpPr>
          <p:cNvPr id="238" name="low-risk patients"/>
          <p:cNvSpPr txBox="1"/>
          <p:nvPr/>
        </p:nvSpPr>
        <p:spPr>
          <a:xfrm>
            <a:off x="218135" y="3637967"/>
            <a:ext cx="347517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low-risk patients</a:t>
            </a:r>
          </a:p>
        </p:txBody>
      </p:sp>
      <p:sp>
        <p:nvSpPr>
          <p:cNvPr id="239" name="high-risk patients"/>
          <p:cNvSpPr txBox="1"/>
          <p:nvPr/>
        </p:nvSpPr>
        <p:spPr>
          <a:xfrm>
            <a:off x="209626" y="5306891"/>
            <a:ext cx="3507334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high-risk patients</a:t>
            </a:r>
          </a:p>
        </p:txBody>
      </p:sp>
      <p:sp>
        <p:nvSpPr>
          <p:cNvPr id="240" name="intermediate-risk patients"/>
          <p:cNvSpPr txBox="1"/>
          <p:nvPr/>
        </p:nvSpPr>
        <p:spPr>
          <a:xfrm>
            <a:off x="209626" y="7118346"/>
            <a:ext cx="3475178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intermediate-risk patients</a:t>
            </a:r>
          </a:p>
        </p:txBody>
      </p:sp>
      <p:sp>
        <p:nvSpPr>
          <p:cNvPr id="241" name="CHA2DS2-VASc scores ≦ 4…"/>
          <p:cNvSpPr txBox="1"/>
          <p:nvPr/>
        </p:nvSpPr>
        <p:spPr>
          <a:xfrm>
            <a:off x="4304304" y="3608117"/>
            <a:ext cx="8012650" cy="111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CHA2DS2-VASc scores ≦ 4</a:t>
            </a:r>
          </a:p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no prior stroke, TIA, systemic embolization</a:t>
            </a:r>
          </a:p>
        </p:txBody>
      </p:sp>
      <p:sp>
        <p:nvSpPr>
          <p:cNvPr id="242" name="CHA2DS2-VASc scores ≧ 7…"/>
          <p:cNvSpPr txBox="1"/>
          <p:nvPr/>
        </p:nvSpPr>
        <p:spPr>
          <a:xfrm>
            <a:off x="4293853" y="5220626"/>
            <a:ext cx="8372218" cy="161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CHA2DS2-VASc scores ≧ 7</a:t>
            </a:r>
          </a:p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recent (prior 3 months) stroke, TIA, systemic embolization</a:t>
            </a:r>
          </a:p>
        </p:txBody>
      </p:sp>
      <p:sp>
        <p:nvSpPr>
          <p:cNvPr id="243" name="no significant bleeding risk…"/>
          <p:cNvSpPr txBox="1"/>
          <p:nvPr/>
        </p:nvSpPr>
        <p:spPr>
          <a:xfrm>
            <a:off x="4293852" y="7124696"/>
            <a:ext cx="8372220" cy="157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no significant bleeding risk</a:t>
            </a:r>
          </a:p>
          <a:p>
            <a:pPr marL="444500" indent="-444500" algn="l">
              <a:buSzPct val="75000"/>
              <a:buFont typeface="Helvetica Neue"/>
              <a:buChar char="•"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pPr>
            <a:r>
              <a:t>&gt; 3 months of stroke, TIA, systemic embolization</a:t>
            </a:r>
          </a:p>
        </p:txBody>
      </p:sp>
      <p:sp>
        <p:nvSpPr>
          <p:cNvPr id="244" name="omit bridging therapy"/>
          <p:cNvSpPr txBox="1"/>
          <p:nvPr/>
        </p:nvSpPr>
        <p:spPr>
          <a:xfrm>
            <a:off x="215341" y="4210972"/>
            <a:ext cx="382513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lvl1pPr>
          </a:lstStyle>
          <a:p>
            <a:pPr/>
            <a:r>
              <a:t>omit bridging therapy</a:t>
            </a:r>
          </a:p>
        </p:txBody>
      </p:sp>
      <p:sp>
        <p:nvSpPr>
          <p:cNvPr id="245" name="bridging therapy"/>
          <p:cNvSpPr txBox="1"/>
          <p:nvPr/>
        </p:nvSpPr>
        <p:spPr>
          <a:xfrm>
            <a:off x="284403" y="5960509"/>
            <a:ext cx="295219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lvl1pPr>
          </a:lstStyle>
          <a:p>
            <a:pPr/>
            <a:r>
              <a:t>bridging therapy</a:t>
            </a:r>
          </a:p>
        </p:txBody>
      </p:sp>
      <p:sp>
        <p:nvSpPr>
          <p:cNvPr id="246" name="bridging therapy"/>
          <p:cNvSpPr txBox="1"/>
          <p:nvPr/>
        </p:nvSpPr>
        <p:spPr>
          <a:xfrm>
            <a:off x="284403" y="8079313"/>
            <a:ext cx="2952192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defRPr>
            </a:lvl1pPr>
          </a:lstStyle>
          <a:p>
            <a:pPr/>
            <a:r>
              <a:t>bridging therapy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thi-humanity-heart.jpg" descr="thi-humanity-heart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250" t="0" r="31250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249" name="Supraventricular Arrhythmi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/>
            <a:r>
              <a:t>Supraventricular Arrhythmias</a:t>
            </a:r>
          </a:p>
        </p:txBody>
      </p:sp>
      <p:sp>
        <p:nvSpPr>
          <p:cNvPr id="250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ectopic atrial foci + rapid conduction through the AV node"/>
          <p:cNvSpPr txBox="1"/>
          <p:nvPr/>
        </p:nvSpPr>
        <p:spPr>
          <a:xfrm>
            <a:off x="286774" y="531564"/>
            <a:ext cx="6522709" cy="1205939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ectopic atrial foci + rapid conduction through the AV node</a:t>
            </a:r>
          </a:p>
        </p:txBody>
      </p:sp>
      <p:sp>
        <p:nvSpPr>
          <p:cNvPr id="253" name="reentry mechanism"/>
          <p:cNvSpPr txBox="1"/>
          <p:nvPr/>
        </p:nvSpPr>
        <p:spPr>
          <a:xfrm>
            <a:off x="7995937" y="810964"/>
            <a:ext cx="3857397" cy="647139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reentry mechanism</a:t>
            </a:r>
          </a:p>
        </p:txBody>
      </p:sp>
      <p:sp>
        <p:nvSpPr>
          <p:cNvPr id="254" name="AV node-Purkinje system"/>
          <p:cNvSpPr txBox="1"/>
          <p:nvPr/>
        </p:nvSpPr>
        <p:spPr>
          <a:xfrm>
            <a:off x="649882" y="2533930"/>
            <a:ext cx="503651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AV node-Purkinje system</a:t>
            </a:r>
          </a:p>
        </p:txBody>
      </p:sp>
      <p:sp>
        <p:nvSpPr>
          <p:cNvPr id="255" name="accessory reentry pathway"/>
          <p:cNvSpPr txBox="1"/>
          <p:nvPr/>
        </p:nvSpPr>
        <p:spPr>
          <a:xfrm>
            <a:off x="6907609" y="2533930"/>
            <a:ext cx="538261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accessory reentry pathway</a:t>
            </a:r>
          </a:p>
        </p:txBody>
      </p:sp>
      <p:pic>
        <p:nvPicPr>
          <p:cNvPr id="256" name="F2.large.jpg" descr="F2.large.jpg"/>
          <p:cNvPicPr>
            <a:picLocks noChangeAspect="1"/>
          </p:cNvPicPr>
          <p:nvPr/>
        </p:nvPicPr>
        <p:blipFill>
          <a:blip r:embed="rId2">
            <a:extLst/>
          </a:blip>
          <a:srcRect l="1686" t="2043" r="1686" b="2043"/>
          <a:stretch>
            <a:fillRect/>
          </a:stretch>
        </p:blipFill>
        <p:spPr>
          <a:xfrm>
            <a:off x="476930" y="3277265"/>
            <a:ext cx="5382577" cy="484412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257" name="3986902_orig.jpg" descr="3986902_orig.jpg"/>
          <p:cNvPicPr>
            <a:picLocks noChangeAspect="1"/>
          </p:cNvPicPr>
          <p:nvPr/>
        </p:nvPicPr>
        <p:blipFill>
          <a:blip r:embed="rId3">
            <a:extLst/>
          </a:blip>
          <a:srcRect l="5771" t="6495" r="1026" b="10355"/>
          <a:stretch>
            <a:fillRect/>
          </a:stretch>
        </p:blipFill>
        <p:spPr>
          <a:xfrm>
            <a:off x="6337596" y="3737243"/>
            <a:ext cx="6522577" cy="392419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cxnSp>
        <p:nvCxnSpPr>
          <p:cNvPr id="258" name="Connection Line"/>
          <p:cNvCxnSpPr>
            <a:stCxn id="254" idx="0"/>
            <a:endCxn id="253" idx="0"/>
          </p:cNvCxnSpPr>
          <p:nvPr/>
        </p:nvCxnSpPr>
        <p:spPr>
          <a:xfrm flipV="1">
            <a:off x="3168140" y="1134533"/>
            <a:ext cx="6756496" cy="1722968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259" name="Connection Line"/>
          <p:cNvCxnSpPr>
            <a:stCxn id="255" idx="0"/>
            <a:endCxn id="253" idx="0"/>
          </p:cNvCxnSpPr>
          <p:nvPr/>
        </p:nvCxnSpPr>
        <p:spPr>
          <a:xfrm flipV="1">
            <a:off x="9598917" y="1134533"/>
            <a:ext cx="325719" cy="1722968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sp>
        <p:nvSpPr>
          <p:cNvPr id="260" name="adenosine, verapamil, β-blockers"/>
          <p:cNvSpPr txBox="1"/>
          <p:nvPr/>
        </p:nvSpPr>
        <p:spPr>
          <a:xfrm>
            <a:off x="368217" y="8217718"/>
            <a:ext cx="5599846" cy="12059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adenosine, verapamil, β-blockers</a:t>
            </a:r>
          </a:p>
        </p:txBody>
      </p:sp>
      <p:sp>
        <p:nvSpPr>
          <p:cNvPr id="261" name="WPW syndrome → bundle of Kent"/>
          <p:cNvSpPr txBox="1"/>
          <p:nvPr/>
        </p:nvSpPr>
        <p:spPr>
          <a:xfrm>
            <a:off x="6031952" y="8217718"/>
            <a:ext cx="6896863" cy="648643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WPW syndrome → bundle of Kent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bundle of Kent"/>
          <p:cNvSpPr txBox="1"/>
          <p:nvPr/>
        </p:nvSpPr>
        <p:spPr>
          <a:xfrm>
            <a:off x="5005755" y="353764"/>
            <a:ext cx="2993290" cy="647139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bundle of Kent</a:t>
            </a:r>
          </a:p>
        </p:txBody>
      </p:sp>
      <p:sp>
        <p:nvSpPr>
          <p:cNvPr id="264" name="retrograde conduction"/>
          <p:cNvSpPr txBox="1"/>
          <p:nvPr/>
        </p:nvSpPr>
        <p:spPr>
          <a:xfrm>
            <a:off x="923171" y="1859196"/>
            <a:ext cx="447690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retrograde conduction</a:t>
            </a:r>
          </a:p>
        </p:txBody>
      </p:sp>
      <p:sp>
        <p:nvSpPr>
          <p:cNvPr id="265" name="antegrade conduction"/>
          <p:cNvSpPr txBox="1"/>
          <p:nvPr/>
        </p:nvSpPr>
        <p:spPr>
          <a:xfrm>
            <a:off x="7577149" y="1859196"/>
            <a:ext cx="443392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antegrade conduction</a:t>
            </a:r>
          </a:p>
        </p:txBody>
      </p:sp>
      <p:sp>
        <p:nvSpPr>
          <p:cNvPr id="266" name="short PR interval (&lt;0.12 ms)…"/>
          <p:cNvSpPr txBox="1"/>
          <p:nvPr/>
        </p:nvSpPr>
        <p:spPr>
          <a:xfrm>
            <a:off x="6775450" y="2764312"/>
            <a:ext cx="6037326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short PR interval (&lt;0.12 ms)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delta wave</a:t>
            </a:r>
          </a:p>
        </p:txBody>
      </p:sp>
      <p:sp>
        <p:nvSpPr>
          <p:cNvPr id="267" name="supraventricular tachycardia"/>
          <p:cNvSpPr txBox="1"/>
          <p:nvPr/>
        </p:nvSpPr>
        <p:spPr>
          <a:xfrm>
            <a:off x="351900" y="3043712"/>
            <a:ext cx="561944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supraventricular tachycardia</a:t>
            </a:r>
          </a:p>
        </p:txBody>
      </p:sp>
      <p:sp>
        <p:nvSpPr>
          <p:cNvPr id="268" name="treatment of SVT in WPW with AV nodal blocking drugs → ⬆︎ conduction over the accessory pathway ⇒ ventricular fibrillation"/>
          <p:cNvSpPr txBox="1"/>
          <p:nvPr/>
        </p:nvSpPr>
        <p:spPr>
          <a:xfrm>
            <a:off x="207949" y="4051257"/>
            <a:ext cx="12588901" cy="1435481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treatment of SVT in WPW with AV nodal blocking drugs → ⬆︎ conduction over the accessory pathway ⇒ ventricular fibrillation</a:t>
            </a:r>
          </a:p>
        </p:txBody>
      </p:sp>
      <p:sp>
        <p:nvSpPr>
          <p:cNvPr id="269" name="acute SVT:…"/>
          <p:cNvSpPr txBox="1"/>
          <p:nvPr/>
        </p:nvSpPr>
        <p:spPr>
          <a:xfrm>
            <a:off x="242087" y="5733661"/>
            <a:ext cx="5026915" cy="232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 i="1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acute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SVT: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electrical cardioversion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ibutilide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procainamide</a:t>
            </a:r>
          </a:p>
        </p:txBody>
      </p:sp>
      <p:sp>
        <p:nvSpPr>
          <p:cNvPr id="270" name="long-term management:…"/>
          <p:cNvSpPr txBox="1"/>
          <p:nvPr/>
        </p:nvSpPr>
        <p:spPr>
          <a:xfrm>
            <a:off x="249842" y="8297772"/>
            <a:ext cx="5118355" cy="1207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 i="1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long-term</a:t>
            </a:r>
            <a:r>
              <a:t> management: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catheter ablation</a:t>
            </a:r>
          </a:p>
        </p:txBody>
      </p:sp>
      <p:pic>
        <p:nvPicPr>
          <p:cNvPr id="271" name="1200px-DeltaWave09.JPG" descr="1200px-DeltaWave09.JPG"/>
          <p:cNvPicPr>
            <a:picLocks noChangeAspect="1"/>
          </p:cNvPicPr>
          <p:nvPr/>
        </p:nvPicPr>
        <p:blipFill>
          <a:blip r:embed="rId2">
            <a:extLst/>
          </a:blip>
          <a:srcRect l="12921" t="14639" r="4248" b="23029"/>
          <a:stretch>
            <a:fillRect/>
          </a:stretch>
        </p:blipFill>
        <p:spPr>
          <a:xfrm>
            <a:off x="6947559" y="5733661"/>
            <a:ext cx="5692987" cy="37735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cxnSp>
        <p:nvCxnSpPr>
          <p:cNvPr id="272" name="Connection Line"/>
          <p:cNvCxnSpPr>
            <a:stCxn id="264" idx="0"/>
            <a:endCxn id="263" idx="0"/>
          </p:cNvCxnSpPr>
          <p:nvPr/>
        </p:nvCxnSpPr>
        <p:spPr>
          <a:xfrm flipV="1">
            <a:off x="3161622" y="677333"/>
            <a:ext cx="3340778" cy="1505433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273" name="Connection Line"/>
          <p:cNvCxnSpPr>
            <a:stCxn id="265" idx="0"/>
            <a:endCxn id="263" idx="0"/>
          </p:cNvCxnSpPr>
          <p:nvPr/>
        </p:nvCxnSpPr>
        <p:spPr>
          <a:xfrm flipH="1" flipV="1">
            <a:off x="6502399" y="677333"/>
            <a:ext cx="3291714" cy="1505433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274" name="Connection Line"/>
          <p:cNvCxnSpPr>
            <a:stCxn id="267" idx="0"/>
            <a:endCxn id="264" idx="0"/>
          </p:cNvCxnSpPr>
          <p:nvPr/>
        </p:nvCxnSpPr>
        <p:spPr>
          <a:xfrm flipH="1" flipV="1">
            <a:off x="3161622" y="2182765"/>
            <a:ext cx="1" cy="1184517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275" name="Connection Line"/>
          <p:cNvCxnSpPr>
            <a:stCxn id="266" idx="0"/>
            <a:endCxn id="265" idx="0"/>
          </p:cNvCxnSpPr>
          <p:nvPr/>
        </p:nvCxnSpPr>
        <p:spPr>
          <a:xfrm flipH="1" flipV="1">
            <a:off x="9794112" y="2182765"/>
            <a:ext cx="1" cy="1184517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F2.large.jpg" descr="F2.lar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65354" b="0"/>
          <a:stretch>
            <a:fillRect/>
          </a:stretch>
        </p:blipFill>
        <p:spPr>
          <a:xfrm>
            <a:off x="6547807" y="0"/>
            <a:ext cx="6456993" cy="9753600"/>
          </a:xfrm>
          <a:prstGeom prst="rect">
            <a:avLst/>
          </a:prstGeom>
        </p:spPr>
      </p:pic>
      <p:sp>
        <p:nvSpPr>
          <p:cNvPr id="278" name="Ventricular Arrhythmi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Ventricular Arrhythmias</a:t>
            </a:r>
          </a:p>
        </p:txBody>
      </p:sp>
      <p:sp>
        <p:nvSpPr>
          <p:cNvPr id="279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irst-degree AV block:…"/>
          <p:cNvSpPr txBox="1"/>
          <p:nvPr/>
        </p:nvSpPr>
        <p:spPr>
          <a:xfrm>
            <a:off x="298734" y="1877764"/>
            <a:ext cx="12407332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First-degree AV block: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 interval &gt; 0.20 ms (HR= 50-100/min)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benign</a:t>
            </a:r>
          </a:p>
        </p:txBody>
      </p:sp>
      <p:pic>
        <p:nvPicPr>
          <p:cNvPr id="134" name="Rhythm-Strip-First-Degree-AV-Block.jpg" descr="Rhythm-Strip-First-Degree-AV-Block.jpg"/>
          <p:cNvPicPr>
            <a:picLocks noChangeAspect="1"/>
          </p:cNvPicPr>
          <p:nvPr/>
        </p:nvPicPr>
        <p:blipFill>
          <a:blip r:embed="rId2">
            <a:extLst/>
          </a:blip>
          <a:srcRect l="2340" t="18933" r="2340" b="40791"/>
          <a:stretch>
            <a:fillRect/>
          </a:stretch>
        </p:blipFill>
        <p:spPr>
          <a:xfrm>
            <a:off x="304403" y="4428727"/>
            <a:ext cx="12395994" cy="29462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wide QRS complex (&gt;0.12 ms)…"/>
          <p:cNvSpPr txBox="1"/>
          <p:nvPr/>
        </p:nvSpPr>
        <p:spPr>
          <a:xfrm>
            <a:off x="420051" y="734764"/>
            <a:ext cx="7220104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wide QRS complex (&gt;0.12 ms)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absence of an associated P-wave</a:t>
            </a:r>
          </a:p>
        </p:txBody>
      </p:sp>
      <p:sp>
        <p:nvSpPr>
          <p:cNvPr id="282" name="Benign ventricular arrhythmias:…"/>
          <p:cNvSpPr txBox="1"/>
          <p:nvPr/>
        </p:nvSpPr>
        <p:spPr>
          <a:xfrm>
            <a:off x="258995" y="4587246"/>
            <a:ext cx="7656799" cy="455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rgbClr val="C82506"/>
                </a:solidFill>
              </a:rPr>
              <a:t>Benign ventricular arrhythmias:</a:t>
            </a:r>
            <a:endParaRPr b="1">
              <a:solidFill>
                <a:srgbClr val="C82506"/>
              </a:solidFill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isolated ventricular premature beats (VPBs)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 associated heart disease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 increased risk of sudden cardiac death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do not need further cardiology evaluation</a:t>
            </a:r>
          </a:p>
        </p:txBody>
      </p:sp>
      <p:pic>
        <p:nvPicPr>
          <p:cNvPr id="283" name="Screen Shot 2020-03-25 at 11.13.15.png" descr="Screen Shot 2020-03-25 at 11.1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747" y="2207881"/>
            <a:ext cx="12365306" cy="172654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284" name="520-ventricular-premature-beat-s113-springer-high.jpg" descr="520-ventricular-premature-beat-s113-springer-high.jpg"/>
          <p:cNvPicPr>
            <a:picLocks noChangeAspect="1"/>
          </p:cNvPicPr>
          <p:nvPr/>
        </p:nvPicPr>
        <p:blipFill>
          <a:blip r:embed="rId3">
            <a:extLst/>
          </a:blip>
          <a:srcRect l="42179" t="7793" r="23990" b="5446"/>
          <a:stretch>
            <a:fillRect/>
          </a:stretch>
        </p:blipFill>
        <p:spPr>
          <a:xfrm>
            <a:off x="8515225" y="4201599"/>
            <a:ext cx="3931296" cy="533003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otentially lethal arrhythmias:…"/>
          <p:cNvSpPr txBox="1"/>
          <p:nvPr/>
        </p:nvSpPr>
        <p:spPr>
          <a:xfrm>
            <a:off x="306288" y="319146"/>
            <a:ext cx="12392224" cy="40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rgbClr val="C82506"/>
                </a:solidFill>
              </a:rPr>
              <a:t>Potentially lethal arrhythmias:</a:t>
            </a:r>
            <a:endParaRPr b="1">
              <a:solidFill>
                <a:srgbClr val="C82506"/>
              </a:solidFill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&gt; 30 VPBs/hour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non-sustained VT + underlying heart disease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moderately high risk of sudden cardiac arrest → ICD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cardiology evaluation/echocardiography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cardiac stress testing, coronary angiography, electrophysiology testing</a:t>
            </a:r>
          </a:p>
        </p:txBody>
      </p:sp>
      <p:pic>
        <p:nvPicPr>
          <p:cNvPr id="287" name="MR119 NonSust VT.jpg" descr="MR119 NonSust V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6418" y="4593082"/>
            <a:ext cx="9352049" cy="494099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Lethal arrhythmias:…"/>
          <p:cNvSpPr txBox="1"/>
          <p:nvPr/>
        </p:nvSpPr>
        <p:spPr>
          <a:xfrm>
            <a:off x="421092" y="1479079"/>
            <a:ext cx="12162616" cy="6795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rgbClr val="C82506"/>
                </a:solidFill>
              </a:rPr>
              <a:t>Lethal arrhythmias:</a:t>
            </a:r>
            <a:endParaRPr b="1">
              <a:solidFill>
                <a:srgbClr val="C82506"/>
              </a:solidFill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sustained VT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VF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VPBs associated with: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underlying heart disease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depressed cardiac function</a:t>
            </a:r>
          </a:p>
          <a:p>
            <a:pPr lvl="1" marL="914400" indent="-457200" algn="l">
              <a:buSzPct val="75000"/>
              <a:buFont typeface="Helvetica Neue"/>
              <a:buChar char="•"/>
            </a:pPr>
            <a:r>
              <a:t>hemodynamic compromise</a:t>
            </a:r>
          </a:p>
          <a:p>
            <a:pPr algn="l"/>
            <a:r>
              <a:t>high risk for sudden cardiac arrest →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ICD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cardiology evaluation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echocardiography, cardiac stress testing, coronary angiography, electrophysiology testing</a:t>
            </a:r>
          </a:p>
        </p:txBody>
      </p:sp>
      <p:pic>
        <p:nvPicPr>
          <p:cNvPr id="290" name="Twelve-lead-ECG-of-a-monomorphic-sustained-ventricular-tachycardia.png" descr="Twelve-lead-ECG-of-a-monomorphic-sustained-ventricular-tachycard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1578" y="1422400"/>
            <a:ext cx="4667876" cy="551907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versible causes of ventricular arrhythmias (hypokalemia, ischemia, acidosis, hypomagnesemia, drug toxicity, endocrine dysfunction) should be sought out and treated.…"/>
          <p:cNvSpPr txBox="1"/>
          <p:nvPr/>
        </p:nvSpPr>
        <p:spPr>
          <a:xfrm>
            <a:off x="492720" y="699983"/>
            <a:ext cx="12019360" cy="3442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rPr b="1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Reversible causes</a:t>
            </a:r>
            <a:r>
              <a:t> of ventricular arrhythmias (hypokalemia, ischemia, acidosis, hypomagnesemia, drug toxicity, endocrine dysfunction) should be sought out and treated.</a:t>
            </a:r>
          </a:p>
          <a:p>
            <a:pPr marL="457200" indent="-457200" algn="l">
              <a:buSzPct val="75000"/>
              <a:buFont typeface="Helvetica Neue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Any long-term anti-arrhythmic medications should be continued perioperatively.</a:t>
            </a:r>
          </a:p>
        </p:txBody>
      </p:sp>
      <p:sp>
        <p:nvSpPr>
          <p:cNvPr id="293" name="hypokalemia-induced triggered arrhythmias:…"/>
          <p:cNvSpPr txBox="1"/>
          <p:nvPr/>
        </p:nvSpPr>
        <p:spPr>
          <a:xfrm>
            <a:off x="1612188" y="6652964"/>
            <a:ext cx="9780424" cy="2882339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hypokalemia-induced triggered arrhythmias:</a:t>
            </a:r>
          </a:p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Torsades De Pointes</a:t>
            </a:r>
          </a:p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polymorphic VT</a:t>
            </a:r>
          </a:p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ventricular fibrillation (VF)</a:t>
            </a:r>
          </a:p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ventricular ectopy</a:t>
            </a:r>
          </a:p>
        </p:txBody>
      </p:sp>
      <p:sp>
        <p:nvSpPr>
          <p:cNvPr id="294" name="This part is not in the book."/>
          <p:cNvSpPr txBox="1"/>
          <p:nvPr/>
        </p:nvSpPr>
        <p:spPr>
          <a:xfrm rot="1200000">
            <a:off x="7280336" y="8194172"/>
            <a:ext cx="3998265" cy="511123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This part is not in the book.</a:t>
            </a:r>
          </a:p>
        </p:txBody>
      </p:sp>
      <p:pic>
        <p:nvPicPr>
          <p:cNvPr id="29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823"/>
          <a:stretch>
            <a:fillRect/>
          </a:stretch>
        </p:blipFill>
        <p:spPr>
          <a:xfrm>
            <a:off x="7068951" y="4199559"/>
            <a:ext cx="5647242" cy="220927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Unknown.jpeg" descr="Unknown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981" t="0" r="0" b="0"/>
          <a:stretch>
            <a:fillRect/>
          </a:stretch>
        </p:blipFill>
        <p:spPr>
          <a:xfrm>
            <a:off x="6502400" y="0"/>
            <a:ext cx="6138836" cy="9753600"/>
          </a:xfrm>
          <a:prstGeom prst="rect">
            <a:avLst/>
          </a:prstGeom>
        </p:spPr>
      </p:pic>
      <p:sp>
        <p:nvSpPr>
          <p:cNvPr id="298" name="Long QT Syndro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 QT Syndrome</a:t>
            </a:r>
          </a:p>
        </p:txBody>
      </p:sp>
      <p:sp>
        <p:nvSpPr>
          <p:cNvPr id="299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LQTS → myocardial repolarization disorder associated with a prolonged QT interval…"/>
          <p:cNvSpPr txBox="1"/>
          <p:nvPr/>
        </p:nvSpPr>
        <p:spPr>
          <a:xfrm>
            <a:off x="380040" y="488479"/>
            <a:ext cx="12244720" cy="288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LQTS → myocardial repolarization disorder associated with a prolonged QT interval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leads II and V5- from the onset of the QRS complex to the end of the T wave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interval varies inversely with heart rate⇒</a:t>
            </a:r>
          </a:p>
        </p:txBody>
      </p:sp>
      <p:sp>
        <p:nvSpPr>
          <p:cNvPr id="302" name="prolonged QTc:…"/>
          <p:cNvSpPr txBox="1"/>
          <p:nvPr/>
        </p:nvSpPr>
        <p:spPr>
          <a:xfrm>
            <a:off x="380040" y="3993679"/>
            <a:ext cx="12244720" cy="288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prolonged QTc: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exceeding the 99th percentile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&gt; 0.48 s in women, &gt; 0.47 s in men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predisposed to →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torsades de pointes </a:t>
            </a:r>
            <a:r>
              <a:t>(polymorphic VT + frequent variations of the QRS axis/morphology)</a:t>
            </a:r>
          </a:p>
        </p:txBody>
      </p:sp>
      <p:pic>
        <p:nvPicPr>
          <p:cNvPr id="303" name="torsade2.png" descr="torsade2.png"/>
          <p:cNvPicPr>
            <a:picLocks noChangeAspect="1"/>
          </p:cNvPicPr>
          <p:nvPr/>
        </p:nvPicPr>
        <p:blipFill>
          <a:blip r:embed="rId2">
            <a:extLst/>
          </a:blip>
          <a:srcRect l="5248" t="0" r="13721" b="0"/>
          <a:stretch>
            <a:fillRect/>
          </a:stretch>
        </p:blipFill>
        <p:spPr>
          <a:xfrm>
            <a:off x="380801" y="7410119"/>
            <a:ext cx="12243340" cy="1723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 Shot 2020-03-25 at 13.28.18.png" descr="Screen Shot 2020-03-25 at 13.28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1447" y="2650662"/>
            <a:ext cx="2401242" cy="810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ICD implantation…"/>
          <p:cNvSpPr txBox="1"/>
          <p:nvPr/>
        </p:nvSpPr>
        <p:spPr>
          <a:xfrm>
            <a:off x="3502249" y="3731964"/>
            <a:ext cx="9237414" cy="12059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ICD implantation</a:t>
            </a:r>
          </a:p>
          <a:p>
            <a:pPr marL="4572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correction of underlying metabolic disorders</a:t>
            </a:r>
          </a:p>
        </p:txBody>
      </p:sp>
      <p:sp>
        <p:nvSpPr>
          <p:cNvPr id="307" name="LQTS"/>
          <p:cNvSpPr txBox="1"/>
          <p:nvPr/>
        </p:nvSpPr>
        <p:spPr>
          <a:xfrm>
            <a:off x="107712" y="3757364"/>
            <a:ext cx="1240842" cy="647139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LQTS</a:t>
            </a:r>
          </a:p>
        </p:txBody>
      </p:sp>
      <p:sp>
        <p:nvSpPr>
          <p:cNvPr id="308" name="congenital (genetic)"/>
          <p:cNvSpPr txBox="1"/>
          <p:nvPr/>
        </p:nvSpPr>
        <p:spPr>
          <a:xfrm>
            <a:off x="569535" y="6083498"/>
            <a:ext cx="3931518" cy="647139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congenital (genetic)</a:t>
            </a:r>
          </a:p>
        </p:txBody>
      </p:sp>
      <p:sp>
        <p:nvSpPr>
          <p:cNvPr id="309" name="acquired"/>
          <p:cNvSpPr txBox="1"/>
          <p:nvPr/>
        </p:nvSpPr>
        <p:spPr>
          <a:xfrm>
            <a:off x="569535" y="1710630"/>
            <a:ext cx="2124017" cy="647139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acquired</a:t>
            </a:r>
          </a:p>
        </p:txBody>
      </p:sp>
      <p:sp>
        <p:nvSpPr>
          <p:cNvPr id="310" name="antiarrhythmic drugs (quinidine, sotalol, dofetilide, ibutilide)…"/>
          <p:cNvSpPr txBox="1"/>
          <p:nvPr/>
        </p:nvSpPr>
        <p:spPr>
          <a:xfrm>
            <a:off x="3375013" y="325178"/>
            <a:ext cx="9491885" cy="306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  <a:defRPr sz="3200"/>
            </a:pPr>
            <a:r>
              <a:t>antiarrhythmic drugs (quinidine, sotalol, dofetilide, ibutilide)</a:t>
            </a:r>
          </a:p>
          <a:p>
            <a:pPr marL="457200" indent="-457200" algn="l">
              <a:buSzPct val="75000"/>
              <a:buFont typeface="Helvetica Neue"/>
              <a:buChar char="•"/>
              <a:defRPr sz="3200"/>
            </a:pPr>
            <a:r>
              <a:t>psychotropic medications (haloperidol, methadone)</a:t>
            </a:r>
          </a:p>
          <a:p>
            <a:pPr marL="457200" indent="-457200" algn="l">
              <a:buSzPct val="75000"/>
              <a:buFont typeface="Helvetica Neue"/>
              <a:buChar char="•"/>
              <a:defRPr sz="3200"/>
            </a:pPr>
            <a:r>
              <a:t>erythromycin</a:t>
            </a:r>
          </a:p>
          <a:p>
            <a:pPr marL="457200" indent="-457200" algn="l">
              <a:buSzPct val="75000"/>
              <a:buFont typeface="Helvetica Neue"/>
              <a:buChar char="•"/>
              <a:defRPr sz="3200"/>
            </a:pPr>
            <a:r>
              <a:t>cisapride</a:t>
            </a:r>
          </a:p>
          <a:p>
            <a:pPr marL="457200" indent="-457200" algn="l">
              <a:buSzPct val="75000"/>
              <a:buFont typeface="Helvetica Neue"/>
              <a:buChar char="•"/>
              <a:defRPr sz="3200"/>
            </a:pPr>
            <a:r>
              <a:t>metabolic abnormalities (⬇︎K, ⬇︎Mg, ⬇︎Ca)</a:t>
            </a:r>
          </a:p>
        </p:txBody>
      </p:sp>
      <p:sp>
        <p:nvSpPr>
          <p:cNvPr id="311" name="Amiodarone does markedly prolong the QT interval, it is rarely associated with torsades de pointes except in association with hypokalemia."/>
          <p:cNvSpPr txBox="1"/>
          <p:nvPr/>
        </p:nvSpPr>
        <p:spPr>
          <a:xfrm>
            <a:off x="398723" y="7340715"/>
            <a:ext cx="12207354" cy="1777439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Amiodarone does markedly prolong the QT interval, it is rarely associated with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torsades de pointes </a:t>
            </a:r>
            <a:r>
              <a:t>except in association with hypokalemia.</a:t>
            </a:r>
          </a:p>
        </p:txBody>
      </p:sp>
      <p:sp>
        <p:nvSpPr>
          <p:cNvPr id="312" name="β-blockers"/>
          <p:cNvSpPr txBox="1"/>
          <p:nvPr/>
        </p:nvSpPr>
        <p:spPr>
          <a:xfrm>
            <a:off x="5401919" y="6083498"/>
            <a:ext cx="2200962" cy="6471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β-blockers</a:t>
            </a:r>
          </a:p>
        </p:txBody>
      </p:sp>
      <p:cxnSp>
        <p:nvCxnSpPr>
          <p:cNvPr id="313" name="Connection Line"/>
          <p:cNvCxnSpPr>
            <a:stCxn id="307" idx="0"/>
            <a:endCxn id="309" idx="0"/>
          </p:cNvCxnSpPr>
          <p:nvPr/>
        </p:nvCxnSpPr>
        <p:spPr>
          <a:xfrm flipV="1">
            <a:off x="728133" y="2034199"/>
            <a:ext cx="903411" cy="2046735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tailEnd type="triangle"/>
          </a:ln>
        </p:spPr>
      </p:cxnSp>
      <p:cxnSp>
        <p:nvCxnSpPr>
          <p:cNvPr id="314" name="Connection Line"/>
          <p:cNvCxnSpPr>
            <a:stCxn id="309" idx="0"/>
            <a:endCxn id="310" idx="0"/>
          </p:cNvCxnSpPr>
          <p:nvPr/>
        </p:nvCxnSpPr>
        <p:spPr>
          <a:xfrm flipV="1">
            <a:off x="1631543" y="1855984"/>
            <a:ext cx="6489413" cy="178216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tailEnd type="triangle"/>
          </a:ln>
        </p:spPr>
      </p:cxnSp>
      <p:cxnSp>
        <p:nvCxnSpPr>
          <p:cNvPr id="315" name="Connection Line"/>
          <p:cNvCxnSpPr>
            <a:stCxn id="306" idx="0"/>
            <a:endCxn id="309" idx="0"/>
          </p:cNvCxnSpPr>
          <p:nvPr/>
        </p:nvCxnSpPr>
        <p:spPr>
          <a:xfrm flipH="1" flipV="1">
            <a:off x="1631543" y="2034199"/>
            <a:ext cx="6489413" cy="2300735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316" name="Connection Line"/>
          <p:cNvCxnSpPr>
            <a:stCxn id="308" idx="0"/>
            <a:endCxn id="312" idx="0"/>
          </p:cNvCxnSpPr>
          <p:nvPr/>
        </p:nvCxnSpPr>
        <p:spPr>
          <a:xfrm>
            <a:off x="2535293" y="6407067"/>
            <a:ext cx="3967108" cy="1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tailEnd type="triangle"/>
          </a:ln>
        </p:spPr>
      </p:cxnSp>
      <p:cxnSp>
        <p:nvCxnSpPr>
          <p:cNvPr id="317" name="Connection Line"/>
          <p:cNvCxnSpPr>
            <a:stCxn id="308" idx="0"/>
            <a:endCxn id="307" idx="0"/>
          </p:cNvCxnSpPr>
          <p:nvPr/>
        </p:nvCxnSpPr>
        <p:spPr>
          <a:xfrm flipH="1" flipV="1">
            <a:off x="728133" y="4080933"/>
            <a:ext cx="1807161" cy="2326135"/>
          </a:xfrm>
          <a:prstGeom prst="straightConnector1">
            <a:avLst/>
          </a:prstGeom>
          <a:ln w="12700">
            <a:solidFill>
              <a:srgbClr val="ABABAB"/>
            </a:solidFill>
            <a:miter lim="400000"/>
            <a:headEnd type="triangle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ECG-Brugada-Syndrome-Type-1-2.jpg" descr="ECG-Brugada-Syndrome-Type-1-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994" t="0" r="21961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320" name="Brugada Syndro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Brugada Syndrome</a:t>
            </a:r>
          </a:p>
        </p:txBody>
      </p:sp>
      <p:sp>
        <p:nvSpPr>
          <p:cNvPr id="32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are cause of sudden cardiac arrest…"/>
          <p:cNvSpPr txBox="1"/>
          <p:nvPr/>
        </p:nvSpPr>
        <p:spPr>
          <a:xfrm>
            <a:off x="278308" y="539279"/>
            <a:ext cx="12448184" cy="40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Rare cause of sudden cardiac arrest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No structural heart disease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Autosomal dominant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Men &gt; women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Rarely diagnosed in children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Asian ethnicity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echocardiography, stress testing, cardiac MRI → normal</a:t>
            </a:r>
          </a:p>
        </p:txBody>
      </p:sp>
      <p:sp>
        <p:nvSpPr>
          <p:cNvPr id="324" name="clinical manifestations:…"/>
          <p:cNvSpPr txBox="1"/>
          <p:nvPr/>
        </p:nvSpPr>
        <p:spPr>
          <a:xfrm>
            <a:off x="2420797" y="5630614"/>
            <a:ext cx="9077606" cy="2895039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clinical manifestations:</a:t>
            </a:r>
          </a:p>
          <a:p>
            <a:pPr lvl="1" marL="9144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ventricular arrhythmias</a:t>
            </a:r>
          </a:p>
          <a:p>
            <a:pPr lvl="1" marL="9144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syncope</a:t>
            </a:r>
          </a:p>
          <a:p>
            <a:pPr lvl="1" marL="9144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sudden death</a:t>
            </a:r>
          </a:p>
          <a:p>
            <a:pPr lvl="1" marL="914400" indent="-457200" algn="l">
              <a:buSzPct val="75000"/>
              <a:buFont typeface="Helvetica Neue"/>
              <a:buChar char="•"/>
              <a:defRPr>
                <a:solidFill>
                  <a:srgbClr val="FFFFFF"/>
                </a:solidFill>
              </a:defRPr>
            </a:pPr>
            <a:r>
              <a:t>⬆︎ risk of atrial arrhythmias, especially AF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ECG:…"/>
          <p:cNvSpPr txBox="1"/>
          <p:nvPr/>
        </p:nvSpPr>
        <p:spPr>
          <a:xfrm>
            <a:off x="453415" y="387631"/>
            <a:ext cx="12097970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ECG: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pseudo-RBBB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persistent ST-segment elevation in leads V1</a:t>
            </a:r>
            <a:r>
              <a:rPr baseline="-32144" sz="933"/>
              <a:t> </a:t>
            </a:r>
            <a:r>
              <a:t>to V3</a:t>
            </a:r>
            <a:endParaRPr baseline="-32144" sz="933"/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In some cases, these changes are transient - provoked by medications</a:t>
            </a:r>
          </a:p>
        </p:txBody>
      </p:sp>
      <p:pic>
        <p:nvPicPr>
          <p:cNvPr id="327" name="Screen Shot 2020-03-25 at 14.22.16.png" descr="Screen Shot 2020-03-25 at 14.22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920" y="3457575"/>
            <a:ext cx="10880960" cy="608508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econd-degree heart block:…"/>
          <p:cNvSpPr txBox="1"/>
          <p:nvPr/>
        </p:nvSpPr>
        <p:spPr>
          <a:xfrm>
            <a:off x="280987" y="700897"/>
            <a:ext cx="12442826" cy="455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Second-degree heart block: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 interval &gt; 0.20 ms + some blocked atrial beats</a:t>
            </a:r>
          </a:p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Mobitz type I block (Wenckebach block):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progressive lengthening of the PR interval til drop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more benign block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related to AV nodal delay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easily responsive to atropine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unlikely to progress to complete heart block</a:t>
            </a:r>
          </a:p>
        </p:txBody>
      </p:sp>
      <p:pic>
        <p:nvPicPr>
          <p:cNvPr id="137" name="maxresdefault.jpg" descr="maxresdefault.jpg"/>
          <p:cNvPicPr>
            <a:picLocks noChangeAspect="1"/>
          </p:cNvPicPr>
          <p:nvPr/>
        </p:nvPicPr>
        <p:blipFill>
          <a:blip r:embed="rId2">
            <a:extLst/>
          </a:blip>
          <a:srcRect l="6628" t="29141" r="10073" b="19354"/>
          <a:stretch>
            <a:fillRect/>
          </a:stretch>
        </p:blipFill>
        <p:spPr>
          <a:xfrm>
            <a:off x="1694169" y="5783104"/>
            <a:ext cx="10188888" cy="3543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606fig03.jpeg" descr="606fig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9514"/>
            <a:ext cx="13004800" cy="895886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his part is not in the book."/>
          <p:cNvSpPr txBox="1"/>
          <p:nvPr/>
        </p:nvSpPr>
        <p:spPr>
          <a:xfrm rot="1200000">
            <a:off x="4503269" y="6162172"/>
            <a:ext cx="3998265" cy="511123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This part is not in the book.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CD implantation is the standard of care for Brugada syndrome."/>
          <p:cNvSpPr txBox="1"/>
          <p:nvPr/>
        </p:nvSpPr>
        <p:spPr>
          <a:xfrm>
            <a:off x="233273" y="7182506"/>
            <a:ext cx="12538254" cy="647139"/>
          </a:xfrm>
          <a:prstGeom prst="rect">
            <a:avLst/>
          </a:prstGeom>
          <a:gradFill>
            <a:gsLst>
              <a:gs pos="0">
                <a:schemeClr val="accent5">
                  <a:hueOff val="-485923"/>
                  <a:satOff val="-14474"/>
                  <a:lumOff val="-11330"/>
                </a:schemeClr>
              </a:gs>
              <a:gs pos="100000">
                <a:schemeClr val="accent5">
                  <a:hueOff val="-485679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ICD implantation is the standard of care for Brugada syndrome.</a:t>
            </a:r>
          </a:p>
        </p:txBody>
      </p:sp>
      <p:sp>
        <p:nvSpPr>
          <p:cNvPr id="333" name="Asymptomatic patients + typical ECG features → “Brugada pattern.”"/>
          <p:cNvSpPr txBox="1"/>
          <p:nvPr/>
        </p:nvSpPr>
        <p:spPr>
          <a:xfrm>
            <a:off x="453416" y="1923954"/>
            <a:ext cx="12097968" cy="1207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Asymptomatic patients + typical ECG features → “Brugada pattern.”</a:t>
            </a:r>
          </a:p>
        </p:txBody>
      </p:sp>
      <p:sp>
        <p:nvSpPr>
          <p:cNvPr id="334" name="Drugs that are associated with adverse events:…"/>
          <p:cNvSpPr txBox="1"/>
          <p:nvPr/>
        </p:nvSpPr>
        <p:spPr>
          <a:xfrm>
            <a:off x="453415" y="3715783"/>
            <a:ext cx="12097970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Drugs that are associated with adverse events: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propofol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bupivacaine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class I antiarrhythmic drugs (flecainide, procainamide)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β-blockers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A short video about Reentry Mechanism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short video about Reentry Mechanism…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atrioventricular-reentrant-tachycardia-avrt-av-nodal-reentrant-tachycardia-avnrt.mp4" descr="atrioventricular-reentrant-tachycardia-avrt-av-nodal-reentrant-tachycardia-avnr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12800"/>
            <a:ext cx="13004801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his part is not in the book."/>
          <p:cNvSpPr txBox="1"/>
          <p:nvPr/>
        </p:nvSpPr>
        <p:spPr>
          <a:xfrm rot="1200000">
            <a:off x="9058336" y="743506"/>
            <a:ext cx="3998265" cy="511123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This part is not in the book.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47827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Orion-Betelgeuse.jpg" descr="Orion-Betelgeus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97" t="0" r="12497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obitz type II block:…"/>
          <p:cNvSpPr txBox="1"/>
          <p:nvPr/>
        </p:nvSpPr>
        <p:spPr>
          <a:xfrm>
            <a:off x="313055" y="1352831"/>
            <a:ext cx="12378691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Mobitz type II block: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fixed and prolonged PR interval - no change before the drop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related to an infranodal block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capable of progressing to complete heart block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pacemaker (unless reversible causes: ischemia, drugs)</a:t>
            </a:r>
          </a:p>
        </p:txBody>
      </p:sp>
      <p:pic>
        <p:nvPicPr>
          <p:cNvPr id="140" name="ecgeducator-medstudent-cardiology-clinical-mobitz-original.jpeg" descr="ecgeducator-medstudent-cardiology-clinical-mobitz-original.jpeg"/>
          <p:cNvPicPr>
            <a:picLocks noChangeAspect="1"/>
          </p:cNvPicPr>
          <p:nvPr/>
        </p:nvPicPr>
        <p:blipFill>
          <a:blip r:embed="rId2">
            <a:extLst/>
          </a:blip>
          <a:srcRect l="21464" t="39252" r="10454" b="15716"/>
          <a:stretch>
            <a:fillRect/>
          </a:stretch>
        </p:blipFill>
        <p:spPr>
          <a:xfrm>
            <a:off x="228798" y="5251248"/>
            <a:ext cx="12547165" cy="293582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hird-degree AV block/complete heart block:…"/>
          <p:cNvSpPr txBox="1"/>
          <p:nvPr/>
        </p:nvSpPr>
        <p:spPr>
          <a:xfrm>
            <a:off x="151028" y="1793097"/>
            <a:ext cx="12690044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Third-degree AV block/complete heart block: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complete dissociation between the atrial and ventricular beats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pacemaker placement (unless a reversible source!)</a:t>
            </a:r>
          </a:p>
        </p:txBody>
      </p:sp>
      <p:pic>
        <p:nvPicPr>
          <p:cNvPr id="143" name="avdissociation-ecgeducator-thirddegree-heartblock-medstudent-original.jpeg" descr="avdissociation-ecgeducator-thirddegree-heartblock-medstudent-original.jpeg"/>
          <p:cNvPicPr>
            <a:picLocks noChangeAspect="1"/>
          </p:cNvPicPr>
          <p:nvPr/>
        </p:nvPicPr>
        <p:blipFill>
          <a:blip r:embed="rId2">
            <a:extLst/>
          </a:blip>
          <a:srcRect l="13664" t="32508" r="1817" b="17778"/>
          <a:stretch>
            <a:fillRect/>
          </a:stretch>
        </p:blipFill>
        <p:spPr>
          <a:xfrm>
            <a:off x="336473" y="4788426"/>
            <a:ext cx="12332042" cy="2565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rolonged QT interval:…"/>
          <p:cNvSpPr txBox="1"/>
          <p:nvPr/>
        </p:nvSpPr>
        <p:spPr>
          <a:xfrm>
            <a:off x="701497" y="759412"/>
            <a:ext cx="11589106" cy="288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Prolonged QT interval: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evaluation of electrolytes (magnesium/calcium)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potentiating drugs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Syncope, presyncope, family history of sudden death→ cardiology consultation</a:t>
            </a:r>
          </a:p>
        </p:txBody>
      </p:sp>
      <p:pic>
        <p:nvPicPr>
          <p:cNvPr id="146" name="maxresdefault.jpg" descr="maxresdefault.jpg"/>
          <p:cNvPicPr>
            <a:picLocks noChangeAspect="1"/>
          </p:cNvPicPr>
          <p:nvPr/>
        </p:nvPicPr>
        <p:blipFill>
          <a:blip r:embed="rId2">
            <a:extLst/>
          </a:blip>
          <a:srcRect l="7869" t="27511" r="7869" b="2620"/>
          <a:stretch>
            <a:fillRect/>
          </a:stretch>
        </p:blipFill>
        <p:spPr>
          <a:xfrm>
            <a:off x="1023540" y="4092641"/>
            <a:ext cx="10957852" cy="511102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eed for permanent pacemaker:…"/>
          <p:cNvSpPr txBox="1"/>
          <p:nvPr/>
        </p:nvSpPr>
        <p:spPr>
          <a:xfrm>
            <a:off x="1882047" y="497697"/>
            <a:ext cx="7337426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for permanent pacemaker:</a:t>
            </a:r>
            <a:endParaRPr b="1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symptoms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location of conduction abnormality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reversible cause</a:t>
            </a:r>
          </a:p>
        </p:txBody>
      </p:sp>
      <p:pic>
        <p:nvPicPr>
          <p:cNvPr id="149" name="Cardiac-Pacemaker.jpg" descr="Cardiac-Pacemak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172" y="3039883"/>
            <a:ext cx="9220456" cy="6130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lass I Indications: definitely beneficial, useful, and effective"/>
          <p:cNvSpPr txBox="1"/>
          <p:nvPr/>
        </p:nvSpPr>
        <p:spPr>
          <a:xfrm>
            <a:off x="1709686" y="1454957"/>
            <a:ext cx="9585428" cy="4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/>
            </a:pPr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I Indications:</a:t>
            </a:r>
            <a:r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definitely beneficial, useful, and effective</a:t>
            </a:r>
          </a:p>
        </p:txBody>
      </p:sp>
      <p:sp>
        <p:nvSpPr>
          <p:cNvPr id="152" name="Sinus bradycardia + symptoms (HR &lt; 40 bpm/frequent sinus pauses)…"/>
          <p:cNvSpPr txBox="1"/>
          <p:nvPr/>
        </p:nvSpPr>
        <p:spPr>
          <a:xfrm>
            <a:off x="105866" y="3174988"/>
            <a:ext cx="12793068" cy="567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</a:pPr>
            <a:r>
              <a:t>Sinus bradycardia + symptoms (HR &lt; 40 bpm/frequent sinus pauses)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Symptomatic chronotropic incompetence (impaired HR response to exercise)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Third-degree AV block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Advanced second-degree AV block (≥ 2 consecutive P waves)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Symptomatic Mobitz I/II second-degree AV block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Mobitz II second-degree AV block + widened QRS/</a:t>
            </a:r>
            <a:br/>
            <a:r>
              <a:t>chronic bifascicular block, regardless of symptoms</a:t>
            </a:r>
          </a:p>
          <a:p>
            <a:pPr marL="457200" indent="-457200" algn="l">
              <a:buSzPct val="75000"/>
              <a:buFont typeface="Helvetica Neue"/>
              <a:buChar char="•"/>
            </a:pPr>
            <a:r>
              <a:t>Exercise-induced second/third-degree AV block</a:t>
            </a:r>
          </a:p>
        </p:txBody>
      </p:sp>
      <p:sp>
        <p:nvSpPr>
          <p:cNvPr id="153" name="Indications for perioperative pacemaker placement:"/>
          <p:cNvSpPr txBox="1"/>
          <p:nvPr/>
        </p:nvSpPr>
        <p:spPr>
          <a:xfrm>
            <a:off x="1418793" y="590830"/>
            <a:ext cx="10167214" cy="647140"/>
          </a:xfrm>
          <a:prstGeom prst="rect">
            <a:avLst/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Indications for perioperative pacemaker placement: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